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3"/>
  </p:notesMasterIdLst>
  <p:sldIdLst>
    <p:sldId id="257" r:id="rId2"/>
  </p:sldIdLst>
  <p:sldSz cx="30275213" cy="42803763"/>
  <p:notesSz cx="20566063" cy="294592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" roundtripDataSignature="AMtx7mhM9DM+L/EEh6+bla5fg36qZdwn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1C7303-1205-445C-A721-94CFD910D15C}">
  <a:tblStyle styleId="{651C7303-1205-445C-A721-94CFD910D15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tcBdr/>
        <a:fill>
          <a:solidFill>
            <a:srgbClr val="D4E2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2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68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1647063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/>
            </a:lvl1pPr>
            <a:lvl2pPr lvl="1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/>
            </a:lvl2pPr>
            <a:lvl3pPr lvl="2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/>
            </a:lvl3pPr>
            <a:lvl4pPr lvl="3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4pPr>
            <a:lvl5pPr lvl="4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5pPr>
            <a:lvl6pPr lvl="5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6pPr>
            <a:lvl7pPr lvl="6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7pPr>
            <a:lvl8pPr lvl="7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8pPr>
            <a:lvl9pPr lvl="8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0118946F-5931-D67A-1E6B-0099DB1413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775226" y="40278312"/>
            <a:ext cx="6025207" cy="21018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9B8794-9AF9-FBF9-142C-77F4D6EDFA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069560" y="148618"/>
            <a:ext cx="2136091" cy="20801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D6F7B4-D2AF-4DED-721F-34C8B82131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6356" y="40299975"/>
            <a:ext cx="2136091" cy="208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357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7361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6622"/>
              <a:buNone/>
              <a:defRPr sz="6622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960"/>
              <a:buNone/>
              <a:defRPr sz="596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330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5326826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8813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2085368" y="15635264"/>
            <a:ext cx="12807832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5326828" y="10492870"/>
            <a:ext cx="12870909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5326828" y="15635264"/>
            <a:ext cx="12870909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4349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0920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7726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01383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0595"/>
              <a:buChar char="•"/>
              <a:defRPr sz="10595"/>
            </a:lvl1pPr>
            <a:lvl2pPr marL="914400" lvl="1" indent="-817308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9271"/>
              <a:buChar char="•"/>
              <a:defRPr sz="9271"/>
            </a:lvl2pPr>
            <a:lvl3pPr marL="1371600" lvl="2" indent="-733171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Char char="•"/>
              <a:defRPr sz="7946"/>
            </a:lvl3pPr>
            <a:lvl4pPr marL="1828800" lvl="3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4pPr>
            <a:lvl5pPr marL="2286000" lvl="4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5pPr>
            <a:lvl6pPr marL="2743200" lvl="5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6pPr>
            <a:lvl7pPr marL="3200400" lvl="6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7pPr>
            <a:lvl8pPr marL="3657600" lvl="7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8pPr>
            <a:lvl9pPr marL="4114800" lvl="8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85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474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1558310" y="11917631"/>
            <a:ext cx="27158594" cy="2611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5010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6792642" y="17151963"/>
            <a:ext cx="36274211" cy="65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6452763" y="10813091"/>
            <a:ext cx="36274211" cy="1920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4309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3000">
              <a:schemeClr val="accent6">
                <a:lumMod val="5000"/>
                <a:lumOff val="95000"/>
              </a:schemeClr>
            </a:gs>
            <a:gs pos="3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5000">
              <a:schemeClr val="accent6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68"/>
              <a:buFont typeface="Calibri"/>
              <a:buNone/>
              <a:defRPr sz="1456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17308" algn="l" rtl="0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9271"/>
              <a:buFont typeface="Arial"/>
              <a:buChar char="•"/>
              <a:defRPr sz="9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33171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Font typeface="Arial"/>
              <a:buChar char="•"/>
              <a:defRPr sz="79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49097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Font typeface="Arial"/>
              <a:buChar char="•"/>
              <a:defRPr sz="66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4" name="Google Shape;114;p1"/>
          <p:cNvSpPr/>
          <p:nvPr userDrawn="1"/>
        </p:nvSpPr>
        <p:spPr>
          <a:xfrm>
            <a:off x="653322" y="382941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 extrusionOk="0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t="-257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29" name="Google Shape;129;p1"/>
          <p:cNvPicPr preferRelativeResize="0"/>
          <p:nvPr userDrawn="1"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5793600" y="605923"/>
            <a:ext cx="3791369" cy="1323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630935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21287" y="39413510"/>
            <a:ext cx="30232640" cy="748320"/>
          </a:xfrm>
          <a:prstGeom prst="rect">
            <a:avLst/>
          </a:prstGeom>
          <a:solidFill>
            <a:srgbClr val="36449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1287" y="2398334"/>
            <a:ext cx="30232640" cy="3207125"/>
          </a:xfrm>
          <a:prstGeom prst="rect">
            <a:avLst/>
          </a:prstGeom>
          <a:gradFill flip="none" rotWithShape="1">
            <a:gsLst>
              <a:gs pos="96000">
                <a:schemeClr val="accent1">
                  <a:lumMod val="67000"/>
                </a:schemeClr>
              </a:gs>
              <a:gs pos="20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824212" y="2848408"/>
            <a:ext cx="26695161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</a:rPr>
              <a:t>Outbreak Investigation: Visceral Leishmaniasis in Samburu County, March 2025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1287" y="-19069"/>
            <a:ext cx="261150" cy="68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275" tIns="64625" rIns="129275" bIns="64625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870527" y="39436808"/>
            <a:ext cx="1799475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Contact: </a:t>
            </a:r>
            <a:r>
              <a:rPr kumimoji="0" lang="en-GB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nyaikafrank@gmail.com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831128" y="5644647"/>
            <a:ext cx="28681328" cy="1908174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5000"/>
                  <a:lumOff val="95000"/>
                </a:schemeClr>
              </a:gs>
              <a:gs pos="14000">
                <a:schemeClr val="accent6">
                  <a:lumMod val="45000"/>
                  <a:lumOff val="55000"/>
                </a:schemeClr>
              </a:gs>
              <a:gs pos="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3600" dirty="0"/>
              <a:t>Francis Muoka</a:t>
            </a:r>
            <a:r>
              <a:rPr lang="de-DE" sz="3600" baseline="30000" dirty="0"/>
              <a:t>1,&amp;</a:t>
            </a:r>
            <a:r>
              <a:rPr lang="de-DE" sz="3600" dirty="0"/>
              <a:t>, Elias Lentilai</a:t>
            </a:r>
            <a:r>
              <a:rPr lang="de-DE" sz="3600" baseline="30000" dirty="0"/>
              <a:t>1</a:t>
            </a:r>
            <a:r>
              <a:rPr lang="de-DE" sz="3600" dirty="0"/>
              <a:t>, Jemimah Mwangi</a:t>
            </a:r>
            <a:r>
              <a:rPr lang="de-DE" sz="3600" baseline="30000" dirty="0"/>
              <a:t>2</a:t>
            </a:r>
            <a:r>
              <a:rPr lang="de-DE" sz="3600" dirty="0"/>
              <a:t>, Laban Kungu</a:t>
            </a:r>
            <a:r>
              <a:rPr lang="de-DE" sz="3600" baseline="30000" dirty="0"/>
              <a:t>1</a:t>
            </a:r>
            <a:r>
              <a:rPr lang="de-DE" sz="3600" dirty="0"/>
              <a:t>, Paul Kibati</a:t>
            </a:r>
            <a:r>
              <a:rPr lang="de-DE" sz="3600" baseline="30000" dirty="0"/>
              <a:t>3</a:t>
            </a:r>
            <a:r>
              <a:rPr lang="de-DE" sz="3600" dirty="0"/>
              <a:t>, Augustine Lkeitan</a:t>
            </a:r>
            <a:r>
              <a:rPr lang="de-DE" sz="3600" baseline="30000" dirty="0"/>
              <a:t>1</a:t>
            </a:r>
            <a:endParaRPr lang="en-US" sz="3600" dirty="0"/>
          </a:p>
          <a:p>
            <a:pPr algn="ctr"/>
            <a:r>
              <a:rPr lang="en-US" sz="3200" baseline="30000" dirty="0"/>
              <a:t>1</a:t>
            </a:r>
            <a:r>
              <a:rPr lang="en-US" sz="3200" dirty="0"/>
              <a:t>Samburu County Department of Medical Services, Public Health &amp; Sanitation, </a:t>
            </a:r>
            <a:r>
              <a:rPr lang="en-US" sz="3200" dirty="0" err="1"/>
              <a:t>Maralal</a:t>
            </a:r>
            <a:r>
              <a:rPr lang="en-US" sz="3200" dirty="0"/>
              <a:t>, Kenya, </a:t>
            </a:r>
            <a:r>
              <a:rPr lang="en-US" sz="3200" baseline="30000" dirty="0"/>
              <a:t>2</a:t>
            </a:r>
            <a:r>
              <a:rPr lang="en-US" sz="3200" dirty="0"/>
              <a:t>Field Epidemiology and Laboratory Training Program, Nairobi, Kenya, </a:t>
            </a:r>
            <a:r>
              <a:rPr lang="en-US" sz="3200" baseline="30000" dirty="0"/>
              <a:t>3</a:t>
            </a:r>
            <a:r>
              <a:rPr lang="en-US" sz="3200" dirty="0"/>
              <a:t>AMREF Health Africa, Nairobi, Kenya</a:t>
            </a:r>
          </a:p>
        </p:txBody>
      </p:sp>
      <p:sp>
        <p:nvSpPr>
          <p:cNvPr id="96" name="Google Shape;96;p1"/>
          <p:cNvSpPr/>
          <p:nvPr/>
        </p:nvSpPr>
        <p:spPr>
          <a:xfrm>
            <a:off x="485243" y="8734730"/>
            <a:ext cx="8490471" cy="8710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KE" sz="2800" dirty="0"/>
              <a:t>Leishmaniasis is a neglected tropical disease (NTD) caused by intracellular parasites of the </a:t>
            </a:r>
            <a:r>
              <a:rPr lang="en-KE" sz="2800" i="1" dirty="0"/>
              <a:t>Leishmania</a:t>
            </a:r>
            <a:r>
              <a:rPr lang="en-KE" sz="2800" dirty="0"/>
              <a:t> genus</a:t>
            </a:r>
            <a:endParaRPr lang="en-US" sz="2800" dirty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T</a:t>
            </a:r>
            <a:r>
              <a:rPr lang="en-KE" sz="2800" dirty="0" err="1"/>
              <a:t>ransmi</a:t>
            </a:r>
            <a:r>
              <a:rPr lang="en-US" sz="2800" dirty="0" err="1"/>
              <a:t>ssion</a:t>
            </a:r>
            <a:r>
              <a:rPr lang="en-KE" sz="2800" dirty="0"/>
              <a:t> through the bite of infected female phlebotomine sandflies (</a:t>
            </a:r>
            <a:r>
              <a:rPr lang="en-KE" sz="2800" i="1" dirty="0"/>
              <a:t>Phlebotomus</a:t>
            </a:r>
            <a:r>
              <a:rPr lang="en-KE" sz="2800" dirty="0"/>
              <a:t> and </a:t>
            </a:r>
            <a:r>
              <a:rPr lang="en-KE" sz="2800" i="1" dirty="0"/>
              <a:t>Lutzomyia</a:t>
            </a:r>
            <a:r>
              <a:rPr lang="en-KE" sz="2800" dirty="0"/>
              <a:t> species</a:t>
            </a:r>
            <a:endParaRPr lang="en-US" sz="2800" dirty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S</a:t>
            </a:r>
            <a:r>
              <a:rPr lang="en-KE" sz="2800" dirty="0" err="1"/>
              <a:t>ignificant</a:t>
            </a:r>
            <a:r>
              <a:rPr lang="en-KE" sz="2800" dirty="0"/>
              <a:t> morbidity and mortality, particularly in Asia, Africa, and South America</a:t>
            </a:r>
            <a:endParaRPr lang="en-US" sz="2800" dirty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M</a:t>
            </a:r>
            <a:r>
              <a:rPr lang="en-KE" sz="2800" dirty="0" err="1"/>
              <a:t>anifests</a:t>
            </a:r>
            <a:r>
              <a:rPr lang="en-KE" sz="2800" dirty="0"/>
              <a:t> in three main forms; visceral leishmaniasis (VL), cutaneous leishmaniasis (CL), and mucocutaneous leishmaniasis (MCL), with post-kala-azar dermal leishmaniasis (PKDL) occurring as a VL complication</a:t>
            </a:r>
            <a:endParaRPr lang="en-US" sz="2800" dirty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KE" sz="2800" dirty="0"/>
              <a:t>Kenya is among the five East African countries with a high VL burden reporting about 1,600 cases annually</a:t>
            </a:r>
            <a:endParaRPr lang="en-US" sz="2800" dirty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Visceral Leishmaniasis (VL), or Kala Azar,  endemic within 11 counties in Kenya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Samburu County reported suspected cases of VL in Samburu East Subcounty in March 2025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470891" y="18373154"/>
            <a:ext cx="8478060" cy="3108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KE" sz="2800" dirty="0"/>
              <a:t>To confirm aetiology of the outbreak </a:t>
            </a:r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KE" sz="2800" dirty="0"/>
              <a:t>To estimate the magnitude of the outbreak    </a:t>
            </a:r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KE" sz="2800" dirty="0"/>
              <a:t>To determine the risk factors contributing transmission in the community  </a:t>
            </a:r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KE" sz="2800" dirty="0"/>
              <a:t>To evaluate preparedness and outbreak response capacity of Samburu County </a:t>
            </a:r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KE" sz="2800" dirty="0"/>
              <a:t>To recommend prevention and control measures</a:t>
            </a:r>
            <a:endParaRPr lang="en-US" sz="2800" dirty="0"/>
          </a:p>
        </p:txBody>
      </p:sp>
      <p:sp>
        <p:nvSpPr>
          <p:cNvPr id="98" name="Google Shape;98;p1"/>
          <p:cNvSpPr/>
          <p:nvPr/>
        </p:nvSpPr>
        <p:spPr>
          <a:xfrm>
            <a:off x="450636" y="31634059"/>
            <a:ext cx="813047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GB" sz="2800" b="1" dirty="0">
                <a:ea typeface="Calibri"/>
                <a:cs typeface="Calibri"/>
                <a:sym typeface="Calibri"/>
              </a:rPr>
              <a:t>Samburu</a:t>
            </a: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Calibri"/>
                <a:sym typeface="Calibri"/>
              </a:rPr>
              <a:t> East Subcounty, Kenya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485243" y="22552473"/>
            <a:ext cx="8385885" cy="7848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VL case definition: any person presenting with fever lasting more than two weeks, and either splenomegaly, weight loss, or lymphadenopathy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Investigation period from 9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th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– 15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th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March 2025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Investigation site – Wamba West Ward, Samburu East, Samburu County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Multidisciplinary team – KNPHI, County and Amref Health Africa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KE" sz="2800" dirty="0"/>
              <a:t>Desk review of surveillance data in IDSR for the trend of VL and other relevant conditions in Samburu County.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KE" sz="2800" dirty="0"/>
              <a:t>Review of hospital records for patients with suspected VL and prolonged febrile illness from December – March 2025.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Active case finding within communities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Collecting samples from suspected cases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We conducting verbal autopsies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Sensitization of healthcare workers</a:t>
            </a:r>
            <a:endParaRPr sz="2800" dirty="0"/>
          </a:p>
        </p:txBody>
      </p:sp>
      <p:grpSp>
        <p:nvGrpSpPr>
          <p:cNvPr id="115" name="Google Shape;115;p1"/>
          <p:cNvGrpSpPr/>
          <p:nvPr/>
        </p:nvGrpSpPr>
        <p:grpSpPr>
          <a:xfrm>
            <a:off x="10228618" y="42112091"/>
            <a:ext cx="9829149" cy="691341"/>
            <a:chOff x="0" y="-38100"/>
            <a:chExt cx="784800" cy="55200"/>
          </a:xfrm>
        </p:grpSpPr>
        <p:sp>
          <p:nvSpPr>
            <p:cNvPr id="116" name="Google Shape;116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80"/>
                <a:buFont typeface="Calibri"/>
                <a:buNone/>
                <a:tabLst/>
                <a:defRPr/>
              </a:pPr>
              <a:endParaRPr kumimoji="0" sz="298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1"/>
          <p:cNvGrpSpPr/>
          <p:nvPr/>
        </p:nvGrpSpPr>
        <p:grpSpPr>
          <a:xfrm>
            <a:off x="100" y="42112091"/>
            <a:ext cx="9829149" cy="691341"/>
            <a:chOff x="0" y="-38100"/>
            <a:chExt cx="784800" cy="55200"/>
          </a:xfrm>
        </p:grpSpPr>
        <p:sp>
          <p:nvSpPr>
            <p:cNvPr id="119" name="Google Shape;119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80"/>
                <a:buFont typeface="Calibri"/>
                <a:buNone/>
                <a:tabLst/>
                <a:defRPr/>
              </a:pPr>
              <a:endParaRPr kumimoji="0" sz="298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1"/>
          <p:cNvGrpSpPr/>
          <p:nvPr/>
        </p:nvGrpSpPr>
        <p:grpSpPr>
          <a:xfrm>
            <a:off x="20445836" y="42112091"/>
            <a:ext cx="9829149" cy="691341"/>
            <a:chOff x="0" y="-38100"/>
            <a:chExt cx="784800" cy="55200"/>
          </a:xfrm>
        </p:grpSpPr>
        <p:sp>
          <p:nvSpPr>
            <p:cNvPr id="122" name="Google Shape;122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80"/>
                <a:buFont typeface="Calibri"/>
                <a:buNone/>
                <a:tabLst/>
                <a:defRPr/>
              </a:pPr>
              <a:endParaRPr kumimoji="0" sz="298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31EF74E5-FB6D-4BBD-DD3F-E9516927E5B0}"/>
              </a:ext>
            </a:extLst>
          </p:cNvPr>
          <p:cNvSpPr txBox="1"/>
          <p:nvPr/>
        </p:nvSpPr>
        <p:spPr>
          <a:xfrm>
            <a:off x="485243" y="8057217"/>
            <a:ext cx="3640190" cy="584775"/>
          </a:xfrm>
          <a:prstGeom prst="rect">
            <a:avLst/>
          </a:prstGeom>
          <a:gradFill flip="none" rotWithShape="1"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rgbClr val="36449C"/>
                </a:solidFill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36449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BACKGROUND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DA7D050-3B03-E4F5-5133-BE922CA9DD0D}"/>
              </a:ext>
            </a:extLst>
          </p:cNvPr>
          <p:cNvSpPr txBox="1"/>
          <p:nvPr/>
        </p:nvSpPr>
        <p:spPr>
          <a:xfrm>
            <a:off x="475479" y="17659733"/>
            <a:ext cx="3640190" cy="584775"/>
          </a:xfrm>
          <a:prstGeom prst="rect">
            <a:avLst/>
          </a:prstGeom>
          <a:gradFill flip="none" rotWithShape="1"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rgbClr val="36449C"/>
                </a:solidFill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36449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OBJECTIVES 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AD72216-9897-9C82-F74F-C028858B2CCC}"/>
              </a:ext>
            </a:extLst>
          </p:cNvPr>
          <p:cNvSpPr txBox="1"/>
          <p:nvPr/>
        </p:nvSpPr>
        <p:spPr>
          <a:xfrm>
            <a:off x="470891" y="21967698"/>
            <a:ext cx="3640190" cy="584775"/>
          </a:xfrm>
          <a:prstGeom prst="rect">
            <a:avLst/>
          </a:prstGeom>
          <a:gradFill flip="none" rotWithShape="1"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rgbClr val="36449C"/>
                </a:solidFill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36449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METHODOLOGY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927CDD8-5587-26DE-311A-8746DBAA1CB5}"/>
              </a:ext>
            </a:extLst>
          </p:cNvPr>
          <p:cNvSpPr txBox="1"/>
          <p:nvPr/>
        </p:nvSpPr>
        <p:spPr>
          <a:xfrm>
            <a:off x="485243" y="31006105"/>
            <a:ext cx="3640190" cy="584775"/>
          </a:xfrm>
          <a:prstGeom prst="rect">
            <a:avLst/>
          </a:prstGeom>
          <a:gradFill flip="none" rotWithShape="1"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rgbClr val="36449C"/>
                </a:solidFill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36449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STUDY AREA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472FC32-D637-272A-AC75-EAA680D6D29F}"/>
              </a:ext>
            </a:extLst>
          </p:cNvPr>
          <p:cNvSpPr txBox="1"/>
          <p:nvPr/>
        </p:nvSpPr>
        <p:spPr>
          <a:xfrm>
            <a:off x="10393187" y="8044810"/>
            <a:ext cx="3640190" cy="584775"/>
          </a:xfrm>
          <a:prstGeom prst="rect">
            <a:avLst/>
          </a:prstGeom>
          <a:gradFill flip="none" rotWithShape="1"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rgbClr val="36449C"/>
                </a:solidFill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36449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RESULTS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FB87698-2783-23BB-C63F-DE9E78485605}"/>
              </a:ext>
            </a:extLst>
          </p:cNvPr>
          <p:cNvSpPr txBox="1"/>
          <p:nvPr/>
        </p:nvSpPr>
        <p:spPr>
          <a:xfrm>
            <a:off x="20301131" y="8059849"/>
            <a:ext cx="6035130" cy="584775"/>
          </a:xfrm>
          <a:prstGeom prst="rect">
            <a:avLst/>
          </a:prstGeom>
          <a:gradFill flip="none" rotWithShape="1"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rgbClr val="36449C"/>
                </a:solidFill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36449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DISCUSSION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98258AA-170E-14CE-A2EE-8D64D1CA7E79}"/>
              </a:ext>
            </a:extLst>
          </p:cNvPr>
          <p:cNvSpPr txBox="1"/>
          <p:nvPr/>
        </p:nvSpPr>
        <p:spPr>
          <a:xfrm>
            <a:off x="20315482" y="8703962"/>
            <a:ext cx="9269486" cy="95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Cumulatively, 10 cases detected during the outbreak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Three (3) samples collected from suspected cases tested positive for VL at Isiolo CRH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Two (2) deaths attributed to VL within Wamba West Ward between January and March 2025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Delayed detection of the outbreak was due to an inadequate capacity to detect the cases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Geographical proximity of the outbreak to Isiolo county - subcounty lies between Isiolo and Marsabit counties, VL endemic in both counties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Delayed notification of the outbreak to the national level resulting in response delay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Cases predominantly affecting young individuals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Community spends evening hours outdoors with no protection increasing risk of vector exposure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Presence of anthills, mud houses and riverine vegetation – breeding site for sandflies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Symptoms consistent with VL commonly attributed to witchcraft by the community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Feedback from community leaders indicates existence of VL cases within the area for more than decade before the index case</a:t>
            </a:r>
            <a:endParaRPr lang="en-GB" sz="28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1ED33F2-52B9-BDB1-0E92-D50E362E1063}"/>
              </a:ext>
            </a:extLst>
          </p:cNvPr>
          <p:cNvSpPr txBox="1"/>
          <p:nvPr/>
        </p:nvSpPr>
        <p:spPr>
          <a:xfrm>
            <a:off x="20315482" y="18373781"/>
            <a:ext cx="6035131" cy="584775"/>
          </a:xfrm>
          <a:prstGeom prst="rect">
            <a:avLst/>
          </a:prstGeom>
          <a:gradFill flip="none" rotWithShape="1"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rgbClr val="36449C"/>
                </a:solidFill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>
                <a:ln>
                  <a:noFill/>
                </a:ln>
                <a:solidFill>
                  <a:srgbClr val="36449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CONCLUSION</a:t>
            </a:r>
            <a:endParaRPr kumimoji="0" lang="en-GB" sz="3200" b="1" i="0" u="none" strike="noStrike" kern="0" cap="none" spc="0" normalizeH="0" baseline="0" noProof="0" dirty="0">
              <a:ln>
                <a:noFill/>
              </a:ln>
              <a:solidFill>
                <a:srgbClr val="36449C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DBD98FC-3CA1-07E0-76AC-DD84F439B217}"/>
              </a:ext>
            </a:extLst>
          </p:cNvPr>
          <p:cNvSpPr txBox="1"/>
          <p:nvPr/>
        </p:nvSpPr>
        <p:spPr>
          <a:xfrm>
            <a:off x="20315481" y="18913876"/>
            <a:ext cx="926948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/>
              <a:t>Findings suggest that VL is endemic in parts of Samburu County</a:t>
            </a: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/>
              <a:t>Samburu County lacks adequate capacity for detection, confirmation and management of VL cases</a:t>
            </a: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Inadequate capacity (healthcare workers and laboratory) possibly led to late detection of the cases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Low risk perception about VL is a possible factor for disease transmission in the community 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Geographical/manmade features of the affected area likely provide breeding sites for the vector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83EE644-24DE-FA0E-82D0-1A40C4E11EAC}"/>
              </a:ext>
            </a:extLst>
          </p:cNvPr>
          <p:cNvSpPr txBox="1"/>
          <p:nvPr/>
        </p:nvSpPr>
        <p:spPr>
          <a:xfrm>
            <a:off x="20315481" y="23566388"/>
            <a:ext cx="6035132" cy="584775"/>
          </a:xfrm>
          <a:prstGeom prst="rect">
            <a:avLst/>
          </a:prstGeom>
          <a:gradFill flip="none" rotWithShape="1"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rgbClr val="36449C"/>
                </a:solidFill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36449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RECOMMENDATIONS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02C4917-7CFA-E70E-F0CF-8C194EB3860F}"/>
              </a:ext>
            </a:extLst>
          </p:cNvPr>
          <p:cNvSpPr txBox="1"/>
          <p:nvPr/>
        </p:nvSpPr>
        <p:spPr>
          <a:xfrm>
            <a:off x="20351769" y="24174461"/>
            <a:ext cx="9269484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KE" sz="2800" dirty="0"/>
              <a:t>Comprehensive active case search within Wamba West Ward and surrounding wards</a:t>
            </a:r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KE" sz="2800" dirty="0"/>
              <a:t>Capacity building for healthcare workers on VL case detection and management.</a:t>
            </a:r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KE" sz="2800" dirty="0"/>
              <a:t>Strengthening surveillance systems for early case detection and reporting </a:t>
            </a:r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KE" sz="2800" dirty="0"/>
              <a:t>Community awareness campaigns on VL prevention and early symptom recognition in Samburu East Sub-county</a:t>
            </a:r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KE" sz="2800" dirty="0"/>
              <a:t>Establishment of a VL diagnostic and treatment centre in Samburu East Sub-county to ensure access for the community</a:t>
            </a:r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KE" sz="2800" dirty="0"/>
              <a:t>Strengthen inter-county referral mechanisms between Samburu and Isiolo counties to improve timely access to diagnosis and treatment</a:t>
            </a:r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Vector survey and analysis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70CF5F9-2978-BCBA-35E1-D8ED9D9E8D3E}"/>
              </a:ext>
            </a:extLst>
          </p:cNvPr>
          <p:cNvSpPr txBox="1"/>
          <p:nvPr/>
        </p:nvSpPr>
        <p:spPr>
          <a:xfrm>
            <a:off x="20351769" y="35125849"/>
            <a:ext cx="5998844" cy="584775"/>
          </a:xfrm>
          <a:prstGeom prst="rect">
            <a:avLst/>
          </a:prstGeom>
          <a:gradFill flip="none" rotWithShape="1"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rgbClr val="36449C"/>
                </a:solidFill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36449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LIMITATIONS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1320DE7-567A-B56E-CE14-E90B9152B321}"/>
              </a:ext>
            </a:extLst>
          </p:cNvPr>
          <p:cNvSpPr txBox="1"/>
          <p:nvPr/>
        </p:nvSpPr>
        <p:spPr>
          <a:xfrm>
            <a:off x="20315481" y="35746204"/>
            <a:ext cx="92694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Vast distances presented logistical challenges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/>
              <a:t>Poor recording keeping at the facility level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/>
              <a:t>Inadequate resources (time and financial) for a comprehensive investigation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Long turnaround time of vector analysis results from KEMRI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426AF1-4CD2-DE0B-3DAC-3A36D57A62CF}"/>
              </a:ext>
            </a:extLst>
          </p:cNvPr>
          <p:cNvSpPr txBox="1"/>
          <p:nvPr/>
        </p:nvSpPr>
        <p:spPr>
          <a:xfrm>
            <a:off x="10393187" y="8711905"/>
            <a:ext cx="8490470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457200" algn="just">
              <a:buFont typeface="Arial" panose="020B0604020202020204" pitchFamily="34" charset="0"/>
              <a:buChar char="•"/>
              <a:defRPr sz="2800"/>
            </a:lvl1pPr>
          </a:lstStyle>
          <a:p>
            <a:pPr marL="0" indent="0">
              <a:buNone/>
            </a:pPr>
            <a:r>
              <a:rPr lang="en-GB" b="1" dirty="0"/>
              <a:t>Detection and Notification</a:t>
            </a:r>
          </a:p>
          <a:p>
            <a:r>
              <a:rPr lang="en-GB" dirty="0"/>
              <a:t>Outbreak detection by the attending nurse at Westgate Dispensary</a:t>
            </a:r>
          </a:p>
          <a:p>
            <a:r>
              <a:rPr lang="en-GB" dirty="0"/>
              <a:t>Index case presented on January 15, 2025</a:t>
            </a:r>
          </a:p>
          <a:p>
            <a:r>
              <a:rPr lang="en-GB" dirty="0"/>
              <a:t>The county notified the Ministry of Health on March 7, 2025</a:t>
            </a:r>
          </a:p>
          <a:p>
            <a:r>
              <a:rPr lang="en-GB" dirty="0"/>
              <a:t>Patients managed empirically for more than two weeks before VL was suspected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39F72F-04F4-14EC-5C26-04C4131DB45A}"/>
              </a:ext>
            </a:extLst>
          </p:cNvPr>
          <p:cNvSpPr txBox="1"/>
          <p:nvPr/>
        </p:nvSpPr>
        <p:spPr>
          <a:xfrm>
            <a:off x="10348069" y="17402060"/>
            <a:ext cx="8490470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457200" algn="just">
              <a:buFont typeface="Arial" panose="020B0604020202020204" pitchFamily="34" charset="0"/>
              <a:buChar char="•"/>
              <a:defRPr sz="2800"/>
            </a:lvl1pPr>
          </a:lstStyle>
          <a:p>
            <a:pPr lvl="0"/>
            <a:r>
              <a:rPr lang="en-US" dirty="0"/>
              <a:t>Total cases detected – 10 (attack rate of 128.5/100,000)</a:t>
            </a:r>
          </a:p>
          <a:p>
            <a:r>
              <a:rPr lang="en-US" dirty="0"/>
              <a:t>Eight cases from Westgate area, </a:t>
            </a:r>
            <a:r>
              <a:rPr lang="en-GB" dirty="0"/>
              <a:t>two (2) suspected cases detected at Archers’ Post SCH</a:t>
            </a:r>
            <a:endParaRPr lang="en-US" dirty="0"/>
          </a:p>
          <a:p>
            <a:pPr lvl="0"/>
            <a:r>
              <a:rPr lang="en-US" dirty="0"/>
              <a:t>Cumulatively, 2 deaths (case fatality rate of 25%) – one (1) community (Archers’ Post) and one (1) hospital (</a:t>
            </a:r>
            <a:r>
              <a:rPr lang="en-US" dirty="0" err="1"/>
              <a:t>Kiirua</a:t>
            </a:r>
            <a:r>
              <a:rPr lang="en-US" dirty="0"/>
              <a:t> Hospital, Meru)</a:t>
            </a:r>
            <a:endParaRPr lang="en-GB" dirty="0"/>
          </a:p>
          <a:p>
            <a:r>
              <a:rPr lang="en-GB" dirty="0"/>
              <a:t>Community leaders reported similar symptoms dating back more than 10 years</a:t>
            </a:r>
          </a:p>
          <a:p>
            <a:endParaRPr lang="en-US" dirty="0"/>
          </a:p>
          <a:p>
            <a:pPr lvl="0"/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765A71-EF9B-9721-B8F9-DCBD5499193F}"/>
              </a:ext>
            </a:extLst>
          </p:cNvPr>
          <p:cNvSpPr txBox="1"/>
          <p:nvPr/>
        </p:nvSpPr>
        <p:spPr>
          <a:xfrm>
            <a:off x="10348069" y="21848371"/>
            <a:ext cx="8490470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457200" algn="just">
              <a:buFont typeface="Arial" panose="020B0604020202020204" pitchFamily="34" charset="0"/>
              <a:buChar char="•"/>
              <a:defRPr sz="2800"/>
            </a:lvl1pPr>
          </a:lstStyle>
          <a:p>
            <a:pPr marL="0" lvl="0" indent="0">
              <a:buNone/>
            </a:pPr>
            <a:r>
              <a:rPr lang="nl-NL" b="1" dirty="0"/>
              <a:t>Clinical Presentation</a:t>
            </a:r>
          </a:p>
          <a:p>
            <a:pPr lvl="0"/>
            <a:r>
              <a:rPr lang="nl-NL" dirty="0"/>
              <a:t>Persistent fever &gt;1months</a:t>
            </a:r>
            <a:endParaRPr lang="en-US" dirty="0"/>
          </a:p>
          <a:p>
            <a:pPr lvl="0"/>
            <a:r>
              <a:rPr lang="nl-NL" dirty="0"/>
              <a:t>Abdominal distension-Hepatosplenomegally</a:t>
            </a:r>
            <a:endParaRPr lang="en-US" dirty="0"/>
          </a:p>
          <a:p>
            <a:pPr lvl="0"/>
            <a:r>
              <a:rPr lang="nl-NL" dirty="0"/>
              <a:t>Significant weight loss</a:t>
            </a:r>
            <a:endParaRPr lang="en-US" dirty="0"/>
          </a:p>
          <a:p>
            <a:pPr lvl="0"/>
            <a:r>
              <a:rPr lang="nl-NL" dirty="0"/>
              <a:t>Anemia/pallor</a:t>
            </a:r>
          </a:p>
          <a:p>
            <a:r>
              <a:rPr lang="nl-NL" dirty="0"/>
              <a:t>Others: jaundice, vomiting, oral ulcerations</a:t>
            </a:r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lvl="0"/>
            <a:endParaRPr 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8C97FA-97D8-E606-D3F5-B6D1B94ACFAF}"/>
              </a:ext>
            </a:extLst>
          </p:cNvPr>
          <p:cNvSpPr txBox="1"/>
          <p:nvPr/>
        </p:nvSpPr>
        <p:spPr>
          <a:xfrm>
            <a:off x="20315481" y="31613156"/>
            <a:ext cx="6035132" cy="584775"/>
          </a:xfrm>
          <a:prstGeom prst="rect">
            <a:avLst/>
          </a:prstGeom>
          <a:gradFill flip="none" rotWithShape="1"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rgbClr val="36449C"/>
                </a:solidFill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36449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PUBLIC HEALTH ACTIONS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EFC946-82A0-606D-8B34-4B76DDF15BDB}"/>
              </a:ext>
            </a:extLst>
          </p:cNvPr>
          <p:cNvSpPr txBox="1"/>
          <p:nvPr/>
        </p:nvSpPr>
        <p:spPr>
          <a:xfrm>
            <a:off x="20336946" y="32232466"/>
            <a:ext cx="9527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rgbClr val="36449C"/>
                </a:solidFill>
              </a:defRPr>
            </a:lvl1pPr>
          </a:lstStyle>
          <a:p>
            <a:pPr marL="457200" indent="-457200" algn="l" defTabSz="914400" eaLnBrk="1" fontAlgn="auto" latinLnBrk="0" hangingPunct="1"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b="0" dirty="0">
                <a:solidFill>
                  <a:srgbClr val="000000"/>
                </a:solidFill>
              </a:rPr>
              <a:t>Sensitization of Community Health Promoters on VL</a:t>
            </a:r>
          </a:p>
          <a:p>
            <a:pPr marL="457200" indent="-457200" algn="l" defTabSz="914400" eaLnBrk="1" fontAlgn="auto" latinLnBrk="0" hangingPunct="1"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b="0" dirty="0">
                <a:solidFill>
                  <a:srgbClr val="000000"/>
                </a:solidFill>
              </a:rPr>
              <a:t>Capacity building of HCWs on VL detection, testing and management</a:t>
            </a:r>
          </a:p>
          <a:p>
            <a:pPr marL="457200" indent="-457200" algn="l" defTabSz="914400" eaLnBrk="1" fontAlgn="auto" latinLnBrk="0" hangingPunct="1"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b="0" dirty="0">
                <a:solidFill>
                  <a:srgbClr val="000000"/>
                </a:solidFill>
              </a:rPr>
              <a:t>Identification of Archers’ Post SCH as a VL treatment centre</a:t>
            </a:r>
          </a:p>
          <a:p>
            <a:pPr marL="457200" indent="-457200" algn="l" defTabSz="914400" eaLnBrk="1" fontAlgn="auto" latinLnBrk="0" hangingPunct="1"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b="0" dirty="0">
                <a:solidFill>
                  <a:srgbClr val="000000"/>
                </a:solidFill>
              </a:rPr>
              <a:t>Vector survey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3D5AD8-DA70-7C9F-57AF-351FBC18A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2893" y="13113539"/>
            <a:ext cx="8490471" cy="39923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5A3FAF-94DD-DD9A-776B-585222D3A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4656" y="28444165"/>
            <a:ext cx="8323571" cy="44092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008FE71-4211-3F40-DEBD-A0C4C08838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33530" y="25551391"/>
            <a:ext cx="4294697" cy="293574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C716BF1-649D-0774-8B41-5508D88E612A}"/>
              </a:ext>
            </a:extLst>
          </p:cNvPr>
          <p:cNvSpPr txBox="1"/>
          <p:nvPr/>
        </p:nvSpPr>
        <p:spPr>
          <a:xfrm>
            <a:off x="10400363" y="12517085"/>
            <a:ext cx="84904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457200" algn="just">
              <a:buFont typeface="Arial" panose="020B0604020202020204" pitchFamily="34" charset="0"/>
              <a:buChar char="•"/>
              <a:defRPr sz="2800"/>
            </a:lvl1pPr>
          </a:lstStyle>
          <a:p>
            <a:pPr marL="0" indent="0">
              <a:buNone/>
            </a:pPr>
            <a:r>
              <a:rPr lang="en-GB" b="1" dirty="0"/>
              <a:t>Epidemiology of cases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E479A7-070D-B6BE-321C-7DC91EB742A9}"/>
              </a:ext>
            </a:extLst>
          </p:cNvPr>
          <p:cNvSpPr txBox="1"/>
          <p:nvPr/>
        </p:nvSpPr>
        <p:spPr>
          <a:xfrm>
            <a:off x="10348069" y="16993822"/>
            <a:ext cx="849047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457200" algn="just">
              <a:buFont typeface="Arial" panose="020B0604020202020204" pitchFamily="34" charset="0"/>
              <a:buChar char="•"/>
              <a:defRPr sz="2800"/>
            </a:lvl1pPr>
          </a:lstStyle>
          <a:p>
            <a:pPr marL="0" indent="0">
              <a:buNone/>
            </a:pPr>
            <a:r>
              <a:rPr lang="en-GB" sz="1400" i="1" dirty="0"/>
              <a:t>Figure 2: Epidemiological analysis of VL cases in Wamba West Ward, January – March 2025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2EED32-4666-0978-135B-F2E9517086F6}"/>
              </a:ext>
            </a:extLst>
          </p:cNvPr>
          <p:cNvSpPr txBox="1"/>
          <p:nvPr/>
        </p:nvSpPr>
        <p:spPr>
          <a:xfrm>
            <a:off x="10304656" y="24864781"/>
            <a:ext cx="84904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457200" algn="just">
              <a:buFont typeface="Arial" panose="020B0604020202020204" pitchFamily="34" charset="0"/>
              <a:buChar char="•"/>
              <a:defRPr sz="2800"/>
            </a:lvl1pPr>
          </a:lstStyle>
          <a:p>
            <a:pPr marL="0" indent="0">
              <a:buNone/>
            </a:pPr>
            <a:r>
              <a:rPr lang="en-GB" b="1" dirty="0"/>
              <a:t>Risk Factors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1B2DE2F-9A8F-8EEC-4C22-FEBA6E7248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8618" y="33326508"/>
            <a:ext cx="8399609" cy="483939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B3AF13F-6A9A-3CAD-0819-743F14D551BA}"/>
              </a:ext>
            </a:extLst>
          </p:cNvPr>
          <p:cNvSpPr txBox="1"/>
          <p:nvPr/>
        </p:nvSpPr>
        <p:spPr>
          <a:xfrm>
            <a:off x="10228618" y="32876729"/>
            <a:ext cx="849047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457200" algn="just">
              <a:buFont typeface="Arial" panose="020B0604020202020204" pitchFamily="34" charset="0"/>
              <a:buChar char="•"/>
              <a:defRPr sz="2800"/>
            </a:lvl1pPr>
          </a:lstStyle>
          <a:p>
            <a:pPr marL="0" indent="0">
              <a:buNone/>
            </a:pPr>
            <a:r>
              <a:rPr lang="en-GB" sz="1400" i="1" dirty="0"/>
              <a:t>Figure 3: Possible vector breeding site in the Westgate Area, Wamba West ward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E141A7-695F-AADB-5688-576650774A73}"/>
              </a:ext>
            </a:extLst>
          </p:cNvPr>
          <p:cNvSpPr txBox="1"/>
          <p:nvPr/>
        </p:nvSpPr>
        <p:spPr>
          <a:xfrm>
            <a:off x="10183187" y="38244796"/>
            <a:ext cx="849047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457200" algn="just">
              <a:buFont typeface="Arial" panose="020B0604020202020204" pitchFamily="34" charset="0"/>
              <a:buChar char="•"/>
              <a:defRPr sz="2800"/>
            </a:lvl1pPr>
          </a:lstStyle>
          <a:p>
            <a:pPr marL="0" indent="0">
              <a:buNone/>
            </a:pPr>
            <a:r>
              <a:rPr lang="en-GB" sz="1400" i="1" dirty="0"/>
              <a:t>Figure 4: Distribution of VL cases by gender, travel to endemic areas and knowledge of VL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AC8DCAC-D283-1A64-9951-A811A0BA6B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04656" y="25551391"/>
            <a:ext cx="4028873" cy="295904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E44B70A-8126-9F60-771A-9E27C2F706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43" y="32205570"/>
            <a:ext cx="8110694" cy="5736053"/>
          </a:xfrm>
          <a:prstGeom prst="rect">
            <a:avLst/>
          </a:prstGeom>
          <a:gradFill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0017DBB-D0C3-F65D-6377-F05A9FA14143}"/>
              </a:ext>
            </a:extLst>
          </p:cNvPr>
          <p:cNvSpPr txBox="1"/>
          <p:nvPr/>
        </p:nvSpPr>
        <p:spPr>
          <a:xfrm>
            <a:off x="380658" y="37989954"/>
            <a:ext cx="849047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457200" algn="just">
              <a:buFont typeface="Arial" panose="020B0604020202020204" pitchFamily="34" charset="0"/>
              <a:buChar char="•"/>
              <a:defRPr sz="2800"/>
            </a:lvl1pPr>
          </a:lstStyle>
          <a:p>
            <a:pPr marL="0" indent="0">
              <a:buNone/>
            </a:pPr>
            <a:r>
              <a:rPr lang="en-GB" sz="1400" i="1" dirty="0"/>
              <a:t>Figure 4: A map of Samburu East Subcounty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945</Words>
  <Application>Microsoft Office PowerPoint</Application>
  <PresentationFormat>Custom</PresentationFormat>
  <Paragraphs>90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Cooper, Nik</dc:creator>
  <cp:lastModifiedBy>Muoka F.</cp:lastModifiedBy>
  <cp:revision>7</cp:revision>
  <dcterms:created xsi:type="dcterms:W3CDTF">2018-08-09T14:20:14Z</dcterms:created>
  <dcterms:modified xsi:type="dcterms:W3CDTF">2026-04-27T18:32:13Z</dcterms:modified>
</cp:coreProperties>
</file>